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5" r:id="rId5"/>
    <p:sldId id="260" r:id="rId6"/>
    <p:sldId id="258" r:id="rId7"/>
    <p:sldId id="259" r:id="rId8"/>
    <p:sldId id="262" r:id="rId9"/>
    <p:sldId id="266" r:id="rId10"/>
    <p:sldId id="263" r:id="rId11"/>
    <p:sldId id="268" r:id="rId12"/>
    <p:sldId id="269" r:id="rId13"/>
    <p:sldId id="267" r:id="rId14"/>
    <p:sldId id="264" r:id="rId15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D9D9D9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0" autoAdjust="0"/>
    <p:restoredTop sz="86441" autoAdjust="0"/>
  </p:normalViewPr>
  <p:slideViewPr>
    <p:cSldViewPr>
      <p:cViewPr>
        <p:scale>
          <a:sx n="89" d="100"/>
          <a:sy n="89" d="100"/>
        </p:scale>
        <p:origin x="-114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7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 l="-2000" r="-19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53010-0761-495A-BE1F-E338DFAB87A8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4611A-4064-4368-A95A-D24865F80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1\Desktop\&#1053;&#1086;&#1074;&#1072;&#1103;%20&#1087;&#1072;&#1087;&#1082;&#1072;\&#1057;&#1074;&#1077;&#1090;&#1072;\SOP\muzlome_Two_Steps_from_Hell_-_Victory_48127001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907704" y="692696"/>
            <a:ext cx="5184576" cy="5040560"/>
          </a:xfrm>
          <a:prstGeom prst="ellipse">
            <a:avLst/>
          </a:prstGeom>
          <a:solidFill>
            <a:schemeClr val="bg1">
              <a:lumMod val="8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692696"/>
            <a:ext cx="5112568" cy="5112568"/>
          </a:xfrm>
        </p:spPr>
        <p:txBody>
          <a:bodyPr>
            <a:normAutofit/>
          </a:bodyPr>
          <a:lstStyle/>
          <a:p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Гостиничный комплекс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«Крестовая падь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идеальное место для проведения Вашего мероприятия!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uzlome_Two_Steps_from_Hell_-_Victory_481270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117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8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1  E" pathEditMode="relative" ptsTypes="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64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23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 numSld="14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  <p:bldP spid="2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764704"/>
            <a:ext cx="8568952" cy="5400600"/>
          </a:xfrm>
          <a:prstGeom prst="rect">
            <a:avLst/>
          </a:prstGeom>
          <a:solidFill>
            <a:schemeClr val="bg1">
              <a:lumMod val="8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8" name="AutoShape 2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https://apf.mail.ru/cgi-bin/readmsg/pr1%20(3).jpg?id=15156734560000000679%3B0%3B3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7544" y="908721"/>
          <a:ext cx="7848872" cy="5112566"/>
        </p:xfrm>
        <a:graphic>
          <a:graphicData uri="http://schemas.openxmlformats.org/drawingml/2006/table">
            <a:tbl>
              <a:tblPr/>
              <a:tblGrid>
                <a:gridCol w="2346570"/>
                <a:gridCol w="3126038"/>
                <a:gridCol w="2376264"/>
              </a:tblGrid>
              <a:tr h="1621789"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Категория номера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Стоимость номера в межсезонье, </a:t>
                      </a:r>
                      <a:r>
                        <a:rPr lang="ru-RU" sz="2000" b="0" i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руб</a:t>
                      </a:r>
                      <a:endParaRPr lang="ru-RU" sz="2000" b="0" i="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ru-RU" sz="20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15.01-14.05</a:t>
                      </a:r>
                      <a:br>
                        <a:rPr lang="ru-RU" sz="2000" b="0" i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15.10-14.12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Стоимость номера в сезон, </a:t>
                      </a:r>
                      <a:r>
                        <a:rPr lang="ru-RU" sz="2000" b="0" i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руб</a:t>
                      </a:r>
                      <a:endParaRPr lang="ru-RU" sz="2000" b="0" i="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15.05-14.10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15.12-14.01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146"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Стандарт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5000</a:t>
                      </a:r>
                      <a:endParaRPr lang="ru-RU" sz="2000" b="0" i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046"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8650" algn="l"/>
                          <a:tab pos="976630" algn="ctr"/>
                        </a:tabLs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Стандарт улучшенный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146"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628650" algn="l"/>
                          <a:tab pos="976630" algn="ctr"/>
                        </a:tabLs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Студия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659"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Студия улучшенная</a:t>
                      </a:r>
                      <a:endParaRPr lang="ru-RU" sz="2000" b="0" i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67"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Люкс</a:t>
                      </a:r>
                      <a:endParaRPr lang="ru-RU" sz="2000" b="0" i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046"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2-ухкомнатный четырехместный номер</a:t>
                      </a:r>
                      <a:endParaRPr lang="ru-RU" sz="2000" b="0" i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67"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VIP-</a:t>
                      </a:r>
                      <a:r>
                        <a:rPr lang="ru-RU" sz="2000" b="0" i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коттедж</a:t>
                      </a:r>
                      <a:endParaRPr lang="ru-RU" sz="2000" b="0" i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38000</a:t>
                      </a:r>
                      <a:endParaRPr lang="ru-RU" sz="2000" b="0" i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38000</a:t>
                      </a:r>
                      <a:endParaRPr lang="ru-RU" sz="20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714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260648"/>
            <a:ext cx="8424936" cy="6264696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8" name="AutoShape 2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https://apf.mail.ru/cgi-bin/readmsg/pr1%20(3).jpg?id=15156734560000000679%3B0%3B3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корпус 1 №3 студ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4392488" cy="3264024"/>
          </a:xfrm>
          <a:prstGeom prst="rect">
            <a:avLst/>
          </a:prstGeom>
        </p:spPr>
      </p:pic>
      <p:pic>
        <p:nvPicPr>
          <p:cNvPr id="12" name="Рисунок 11" descr="корпус 1 №12 люк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60648"/>
            <a:ext cx="4176464" cy="3240360"/>
          </a:xfrm>
          <a:prstGeom prst="rect">
            <a:avLst/>
          </a:prstGeom>
        </p:spPr>
      </p:pic>
      <p:pic>
        <p:nvPicPr>
          <p:cNvPr id="13" name="Рисунок 12" descr="перый корпус улучш. студия №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501008"/>
            <a:ext cx="4248472" cy="3024336"/>
          </a:xfrm>
          <a:prstGeom prst="rect">
            <a:avLst/>
          </a:prstGeom>
        </p:spPr>
      </p:pic>
      <p:pic>
        <p:nvPicPr>
          <p:cNvPr id="14" name="Рисунок 13" descr="1 корпус студия №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501008"/>
            <a:ext cx="4176464" cy="30243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103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0"/>
                            </p:stCondLst>
                            <p:childTnLst>
                              <p:par>
                                <p:cTn id="3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50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2" dur="5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260648"/>
            <a:ext cx="8424936" cy="6264696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8" name="AutoShape 2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https://apf.mail.ru/cgi-bin/readmsg/pr1%20(3).jpg?id=15156734560000000679%3B0%3B3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 descr="корпус 2 №2 люк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248472" cy="3240360"/>
          </a:xfrm>
          <a:prstGeom prst="rect">
            <a:avLst/>
          </a:prstGeom>
        </p:spPr>
      </p:pic>
      <p:pic>
        <p:nvPicPr>
          <p:cNvPr id="17" name="Рисунок 16" descr="корпус 2 №3 студ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01008"/>
            <a:ext cx="4248472" cy="3024336"/>
          </a:xfrm>
          <a:prstGeom prst="rect">
            <a:avLst/>
          </a:prstGeom>
        </p:spPr>
      </p:pic>
      <p:pic>
        <p:nvPicPr>
          <p:cNvPr id="18" name="Рисунок 17" descr="корпус 2 №4 люк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60648"/>
            <a:ext cx="4176464" cy="3240360"/>
          </a:xfrm>
          <a:prstGeom prst="rect">
            <a:avLst/>
          </a:prstGeom>
        </p:spPr>
      </p:pic>
      <p:pic>
        <p:nvPicPr>
          <p:cNvPr id="19" name="Рисунок 18" descr="корпус 8 люк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501008"/>
            <a:ext cx="4499992" cy="3024336"/>
          </a:xfrm>
          <a:prstGeom prst="rect">
            <a:avLst/>
          </a:prstGeom>
        </p:spPr>
      </p:pic>
    </p:spTree>
  </p:cSld>
  <p:clrMapOvr>
    <a:masterClrMapping/>
  </p:clrMapOvr>
  <p:transition advClick="0" advTm="173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2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2000" r="-19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3528" y="260648"/>
            <a:ext cx="8496944" cy="6264696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https://apf.mail.ru/cgi-bin/readmsg/pr1%20(3).jpg?id=15156734560000000679%3B0%3B3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491880" y="260648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Отзывы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3645024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11.08.2017  Альбина</a:t>
            </a:r>
          </a:p>
          <a:p>
            <a:pPr algn="just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Уважаемые работники гостиничного комплекса Крестовая Падь. Компания ОАО "РЖД" в лице участников семинара, состоявшегося 10.08.2017г., выражает Вам искреннюю благодарность за подготовку мероприятия. Благодарим Ваш компетентный персонал за оперативное решение возникающих вопросов, за улыбки и хорошее настроение, за прекрасную кухню, за чистоту и комфорт, а также за понимание. Отдельная благодарность руководителю комплекса за хорошо подобранный коллектив и слаженную работу.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1196752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01.11.2017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Маргарита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Благодарю Гостиничный комплекс "Крестовая падь" за то, что вы - лучшие! Лучшие в обслуживании, в лояльности, в чёткости, в пунктуальности. Отдельное спасибо хочется выразить Марии Сергеевне за Индивидуальный подход. Официантам, которые добродушно и улыбчиво встречали нас на завтраках, обеда и ужинах. Особенное спасибо за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гала-ужин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Всё было на высшем уровне. Администраторам за их терпение и отзывчивость и помощь. Они могут решить реально любой вопрос. Таких ответственных я ещё не видела. Я бы каждый год проводила конференции именно у вас. Тысячу раз спасибо за то, что уровень проведения нашей конференции получился таким высоким 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391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3528" y="620688"/>
            <a:ext cx="8424936" cy="5688632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сделаем всё возможное, чтобы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Ваш отдых был максимально комфортным,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деловая поездка - плодотворной!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уважением, администрация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гостиничного комплекса «Крестовая Падь».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Ознакомиться с подробной информацией о гостиничном комплексе и интерьерами   номеров, а также  забронировать номер вы можете на сайте 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krestovayapad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также по тел.: (3952) 496-863, и 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krestovayapad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https://apf.mail.ru/cgi-bin/readmsg/pr1%20(3).jpg?id=15156734560000000679%3B0%3B3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75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75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50"/>
                            </p:stCondLst>
                            <p:childTnLst>
                              <p:par>
                                <p:cTn id="4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450"/>
                            </p:stCondLst>
                            <p:childTnLst>
                              <p:par>
                                <p:cTn id="5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50"/>
                            </p:stCondLst>
                            <p:childTnLst>
                              <p:par>
                                <p:cTn id="65" presetID="52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50"/>
                            </p:stCondLst>
                            <p:childTnLst>
                              <p:par>
                                <p:cTn id="71" presetID="52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950"/>
                            </p:stCondLst>
                            <p:childTnLst>
                              <p:par>
                                <p:cTn id="7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450"/>
                            </p:stCondLst>
                            <p:childTnLst>
                              <p:par>
                                <p:cTn id="8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lide(fromBottom)">
                                      <p:cBhvr>
                                        <p:cTn id="8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950"/>
                            </p:stCondLst>
                            <p:childTnLst>
                              <p:par>
                                <p:cTn id="86" presetID="1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lide(fromBottom)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50"/>
                            </p:stCondLst>
                            <p:childTnLst>
                              <p:par>
                                <p:cTn id="9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lide(fromBottom)">
                                      <p:cBhvr>
                                        <p:cTn id="9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950"/>
                            </p:stCondLst>
                            <p:childTnLst>
                              <p:par>
                                <p:cTn id="94" presetID="4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 tmFilter="0,0; .5, 0; 1, 1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50"/>
                            </p:stCondLst>
                            <p:childTnLst>
                              <p:par>
                                <p:cTn id="102" presetID="4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 tmFilter="0,0; .5, 0; 1, 1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692696"/>
            <a:ext cx="8208912" cy="5112568"/>
          </a:xfrm>
          <a:prstGeom prst="rect">
            <a:avLst/>
          </a:prstGeom>
          <a:solidFill>
            <a:schemeClr val="bg1">
              <a:lumMod val="8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692696"/>
            <a:ext cx="7560840" cy="561662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ООО «Крестовая Падь» предлагает проведение конференций, семинаров, тренингов, деловых встреч.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этого мы располагаем всем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необходимым: </a:t>
            </a:r>
          </a:p>
          <a:p>
            <a:pPr algn="just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Конференц-зал с видом на озеро Байкал вместимостью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60-80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чел., комнаты переговоров.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Оборудование: проектор,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экран, звукоусилительное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оборудование, флипчарт, ноутбук, компьютер, лазерный принтер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копировальный аппарат,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телефон.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Номерной фонд с благоустроенными номерами категорий «стандарт», «стандарт улучшенный», «студия», «люкс».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Питание участников мероприятий обеспечивают два ресторана.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Могут быть организованы кофе-брейк, обед, фуршет, банкет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835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46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7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5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3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58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9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4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70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1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76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82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83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88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89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7544" y="908720"/>
            <a:ext cx="8280920" cy="4968552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98" name="AutoShape 2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https://apf.mail.ru/cgi-bin/readmsg/pr1%20(3).jpg?id=15156734560000000679%3B0%3B3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27584" y="1525721"/>
            <a:ext cx="7488832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Конференц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студия выполнена из дерева, обрамлена большими окнами, из которых открывается вид на озеро Байкал.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Студия единовременно может принять группу численностью до 80 человек.</a:t>
            </a:r>
            <a:endParaRPr kumimoji="0" lang="ru-RU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студии выделены следующие зоны: рабочая зона, зона вспомогательного (технического персонала), зона для проведения кофе-брейков. Студия оснащена современным оборудованием. По требованию клиентов перечень оборудования может быть расширен.</a:t>
            </a:r>
            <a:endParaRPr kumimoji="0" lang="ru-RU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68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2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7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3" dur="5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2000" r="-19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188640"/>
            <a:ext cx="8712968" cy="6408712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1\Desktop\Новая папка\ФОТО\фото конференц.зала\pr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3816398" cy="2544432"/>
          </a:xfrm>
          <a:prstGeom prst="rect">
            <a:avLst/>
          </a:prstGeom>
          <a:noFill/>
        </p:spPr>
      </p:pic>
      <p:pic>
        <p:nvPicPr>
          <p:cNvPr id="22531" name="Picture 3" descr="C:\Users\1\Desktop\Новая папка\ФОТО\фото конференц.зала\pr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3744416" cy="2448292"/>
          </a:xfrm>
          <a:prstGeom prst="rect">
            <a:avLst/>
          </a:prstGeom>
          <a:noFill/>
        </p:spPr>
      </p:pic>
      <p:pic>
        <p:nvPicPr>
          <p:cNvPr id="22532" name="Picture 4" descr="C:\Users\1\Desktop\Новая папка\ФОТО\фото конференц.зала\pr1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22"/>
            <a:ext cx="4608512" cy="3072544"/>
          </a:xfrm>
          <a:prstGeom prst="rect">
            <a:avLst/>
          </a:prstGeom>
          <a:noFill/>
        </p:spPr>
      </p:pic>
      <p:pic>
        <p:nvPicPr>
          <p:cNvPr id="22533" name="Picture 5" descr="C:\Users\1\Desktop\Новая папка\ФОТО\фото конференц.зала\pr1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476808"/>
            <a:ext cx="4680506" cy="31205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42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3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3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3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3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0"/>
                            </p:stCondLst>
                            <p:childTnLst>
                              <p:par>
                                <p:cTn id="4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3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548680"/>
            <a:ext cx="8352928" cy="5616624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5472608" cy="115212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Прейскурант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1556792"/>
          <a:ext cx="7920880" cy="39853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7144"/>
                <a:gridCol w="3063736"/>
              </a:tblGrid>
              <a:tr h="4932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0" i="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услуг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0" i="0" dirty="0">
                          <a:latin typeface="Times New Roman" pitchFamily="18" charset="0"/>
                          <a:cs typeface="Times New Roman" pitchFamily="18" charset="0"/>
                        </a:rPr>
                        <a:t>Стоимость, руб.</a:t>
                      </a:r>
                    </a:p>
                  </a:txBody>
                  <a:tcPr marL="76200" marR="76200" marT="76200" marB="76200"/>
                </a:tc>
              </a:tr>
              <a:tr h="48719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Аренда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конференц-студии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час.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/>
                </a:tc>
              </a:tr>
              <a:tr h="508612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Аренда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конференц-студии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день (до 8 часов)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/>
                </a:tc>
              </a:tr>
              <a:tr h="48719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Проектор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/>
                </a:tc>
              </a:tr>
              <a:tr h="48719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Копировальный аппарат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/>
                </a:tc>
              </a:tr>
              <a:tr h="48719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Экран на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триноге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/>
                </a:tc>
              </a:tr>
              <a:tr h="522607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Звукоусилительный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мобильный комплект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/>
                </a:tc>
              </a:tr>
              <a:tr h="48719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Флипчарт с набором маркеров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</p:spTree>
  </p:cSld>
  <p:clrMapOvr>
    <a:masterClrMapping/>
  </p:clrMapOvr>
  <p:transition advClick="0" advTm="1648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052736"/>
            <a:ext cx="7992888" cy="475252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268760"/>
            <a:ext cx="7437512" cy="43204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«Крестовая Падь» предлагает проведение тренингов по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командообразованию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Team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building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>
              <a:buNone/>
            </a:pP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корпоративные мероприятия, проводимые для сотрудников определённой компании, направленные на выработку командного духа и оптимальной модели поведения в экстремальных ситуациях через испытание приключений с целью создания из коллектива настоящей, объединённой единой целью команды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Многим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офисным работникам необходимы свежий воздух, движение и радость общения в естественных условиях, с мощной подпиткой энергетикой Байкала.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748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908720"/>
            <a:ext cx="7920880" cy="4968552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24744"/>
            <a:ext cx="7715200" cy="45365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ООО «Крестовая Падь» предлагает проведение корпоративных вечеров, банкетов, семейных праздников в ресторанах гостиничного комплекса.</a:t>
            </a:r>
          </a:p>
          <a:p>
            <a:pPr algn="ctr"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меню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ресторана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представлены традиционные сибирские блюда и блюда европейской кухни; имеются винная, чайная и кофейная карты.</a:t>
            </a:r>
          </a:p>
          <a:p>
            <a:pPr algn="ctr">
              <a:buNone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31 мая начинает работать летняя терраса – с широким выбором блюд барбекю. Чистейший байкальский воздух, соединяясь со свежим ароматом сибирского дерева, создаёт в ресторанах необычайно притягательную ауру, а панорамный вид на Байкал и вершины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Хамар-Дабана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 летней террасы надолго остаются в памяти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907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4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7" tmFilter="0, 0; 0.125,0.2665; 0.25,0.4; 0.375,0.465; 0.5,0.5;  0.625,0.535; 0.75,0.6; 0.875,0.7335; 1,1">
                                          <p:stCondLst>
                                            <p:cond delay="198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51" decel="50000">
                                          <p:stCondLst>
                                            <p:cond delay="10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19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51" decel="50000">
                                          <p:stCondLst>
                                            <p:cond delay="20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4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51" decel="50000">
                                          <p:stCondLst>
                                            <p:cond delay="249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7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51" decel="50000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4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7" tmFilter="0, 0; 0.125,0.2665; 0.25,0.4; 0.375,0.465; 0.5,0.5;  0.625,0.535; 0.75,0.6; 0.875,0.7335; 1,1">
                                          <p:stCondLst>
                                            <p:cond delay="198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42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51" decel="50000">
                                          <p:stCondLst>
                                            <p:cond delay="10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42">
                                          <p:stCondLst>
                                            <p:cond delay="19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51" decel="50000">
                                          <p:stCondLst>
                                            <p:cond delay="20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42">
                                          <p:stCondLst>
                                            <p:cond delay="24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51" decel="50000">
                                          <p:stCondLst>
                                            <p:cond delay="249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42">
                                          <p:stCondLst>
                                            <p:cond delay="27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51" decel="50000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8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73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9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94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7" tmFilter="0, 0; 0.125,0.2665; 0.25,0.4; 0.375,0.465; 0.5,0.5;  0.625,0.535; 0.75,0.6; 0.875,0.7335; 1,1">
                                          <p:stCondLst>
                                            <p:cond delay="198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6" tmFilter="0, 0; 0.125,0.2665; 0.25,0.4; 0.375,0.465; 0.5,0.5;  0.625,0.535; 0.75,0.6; 0.875,0.7335; 1,1">
                                          <p:stCondLst>
                                            <p:cond delay="2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42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251" decel="50000">
                                          <p:stCondLst>
                                            <p:cond delay="10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42">
                                          <p:stCondLst>
                                            <p:cond delay="19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251" decel="50000">
                                          <p:stCondLst>
                                            <p:cond delay="20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42">
                                          <p:stCondLst>
                                            <p:cond delay="24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251" decel="50000">
                                          <p:stCondLst>
                                            <p:cond delay="249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42">
                                          <p:stCondLst>
                                            <p:cond delay="27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251" decel="50000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260648"/>
            <a:ext cx="8424936" cy="6408712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8" name="AutoShape 2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https://apf.mail.ru/cgi-bin/readmsg/pr1%20(3).jpg?id=15156734560000000679%3B0%3B3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5" name="Picture 1" descr="C:\Users\1\Desktop\Новая папка\ФОТО\ФОТО РЕСТОРАНА НА САЙТ\IMG_2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816424" cy="2544929"/>
          </a:xfrm>
          <a:prstGeom prst="rect">
            <a:avLst/>
          </a:prstGeom>
          <a:noFill/>
        </p:spPr>
      </p:pic>
      <p:pic>
        <p:nvPicPr>
          <p:cNvPr id="21506" name="Picture 2" descr="C:\Users\1\Desktop\Новая папка\ФОТО\ФОТО РЕСТОРАНА НА САЙТ\IMG_2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3835544" cy="2736304"/>
          </a:xfrm>
          <a:prstGeom prst="rect">
            <a:avLst/>
          </a:prstGeom>
          <a:noFill/>
        </p:spPr>
      </p:pic>
      <p:pic>
        <p:nvPicPr>
          <p:cNvPr id="21508" name="Picture 4" descr="C:\Users\1\Desktop\Новая папка\ФОТО\ФОТО РЕСТОРАНА НА САЙТ\IMG_2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96952"/>
            <a:ext cx="2520280" cy="3600400"/>
          </a:xfrm>
          <a:prstGeom prst="rect">
            <a:avLst/>
          </a:prstGeom>
          <a:noFill/>
        </p:spPr>
      </p:pic>
      <p:pic>
        <p:nvPicPr>
          <p:cNvPr id="21509" name="Picture 5" descr="C:\Users\1\Desktop\Новая папка\ФОТО\ФОТО РЕСТОРАНА НА САЙТ\IMG_27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429000"/>
            <a:ext cx="5112568" cy="31093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59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4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3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48" dur="5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9" dur="5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9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8" dur="250" autoRev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9" dur="250" autoRev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4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260648"/>
            <a:ext cx="8424936" cy="6264696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8" name="AutoShape 2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apf.mail.ru/cgi-bin/readmsg/pr1%20(2).jpg?id=15156734560000000679%3B0%3B2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https://apf.mail.ru/cgi-bin/readmsg/pr1%20(3).jpg?id=15156734560000000679%3B0%3B3&amp;x-email=krestovayapad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7" name="Picture 5" descr="C:\Users\1\Desktop\Новая папка\ФОТО\nAFWlkVrUP5otZJQ5cXIfRzAE48ySb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76672"/>
            <a:ext cx="4392488" cy="2917867"/>
          </a:xfrm>
          <a:prstGeom prst="rect">
            <a:avLst/>
          </a:prstGeom>
          <a:noFill/>
        </p:spPr>
      </p:pic>
      <p:pic>
        <p:nvPicPr>
          <p:cNvPr id="23558" name="Picture 6" descr="C:\Users\1\Desktop\Новая папка\ФОТО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73016"/>
            <a:ext cx="3672408" cy="2448272"/>
          </a:xfrm>
          <a:prstGeom prst="rect">
            <a:avLst/>
          </a:prstGeom>
          <a:noFill/>
        </p:spPr>
      </p:pic>
      <p:pic>
        <p:nvPicPr>
          <p:cNvPr id="23559" name="Picture 7" descr="C:\Users\1\Desktop\Новая папка\ФОТО\cap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73016"/>
            <a:ext cx="4032448" cy="268341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731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" dur="1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" dur="5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2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</TotalTime>
  <Words>270</Words>
  <Application>Microsoft Office PowerPoint</Application>
  <PresentationFormat>Экран (4:3)</PresentationFormat>
  <Paragraphs>90</Paragraphs>
  <Slides>14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  <vt:variant>
        <vt:lpstr>Произвольные показы</vt:lpstr>
      </vt:variant>
      <vt:variant>
        <vt:i4>1</vt:i4>
      </vt:variant>
    </vt:vector>
  </HeadingPairs>
  <TitlesOfParts>
    <vt:vector size="16" baseType="lpstr">
      <vt:lpstr>Тема Office</vt:lpstr>
      <vt:lpstr>Гостиничный комплекс «Крестовая падь»  – идеальное место для проведения Вашего мероприятия!</vt:lpstr>
      <vt:lpstr>Слайд 2</vt:lpstr>
      <vt:lpstr>Слайд 3</vt:lpstr>
      <vt:lpstr>Слайд 4</vt:lpstr>
      <vt:lpstr>Прейскурант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Произвольный показ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КРЕСТОВАЯ ПАДЬ – идеальное место для проведения Вашего мероприятия</dc:title>
  <dc:creator>Пользователь Windows</dc:creator>
  <cp:lastModifiedBy>Пользователь Windows</cp:lastModifiedBy>
  <cp:revision>181</cp:revision>
  <dcterms:created xsi:type="dcterms:W3CDTF">2018-01-12T09:09:40Z</dcterms:created>
  <dcterms:modified xsi:type="dcterms:W3CDTF">2018-10-23T09:42:44Z</dcterms:modified>
</cp:coreProperties>
</file>